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21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21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21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21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22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23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740833" indent="-296333" algn="ctr">
              <a:spcBef>
                <a:spcPts val="0"/>
              </a:spcBef>
              <a:defRPr sz="2400"/>
            </a:lvl2pPr>
            <a:lvl3pPr marL="1185333" indent="-296333" algn="ctr">
              <a:spcBef>
                <a:spcPts val="0"/>
              </a:spcBef>
              <a:defRPr sz="2400"/>
            </a:lvl3pPr>
            <a:lvl4pPr marL="1629833" indent="-296333" algn="ctr">
              <a:spcBef>
                <a:spcPts val="0"/>
              </a:spcBef>
              <a:defRPr sz="2400"/>
            </a:lvl4pPr>
            <a:lvl5pPr marL="2074333" indent="-296333" algn="ctr">
              <a:spcBef>
                <a:spcPts val="0"/>
              </a:spcBef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800"/>
            </a:pP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21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half" idx="1"/>
          </p:nvPr>
        </p:nvSpPr>
        <p:spPr>
          <a:xfrm>
            <a:off x="650239" y="2275839"/>
            <a:ext cx="5743788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65364" indent="-465364" defTabSz="65024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909637" indent="-452437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65024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650240">
              <a:spcBef>
                <a:spcPts val="900"/>
              </a:spcBef>
              <a:buSzPct val="100000"/>
              <a:buFont typeface="Arial"/>
              <a:buChar char="»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2005834" y="9130186"/>
            <a:ext cx="348727" cy="339202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2005834" y="9130186"/>
            <a:ext cx="348727" cy="339202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975359" y="3029937"/>
            <a:ext cx="11054082" cy="2090704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quarter" idx="1"/>
          </p:nvPr>
        </p:nvSpPr>
        <p:spPr>
          <a:xfrm>
            <a:off x="1950719" y="5527040"/>
            <a:ext cx="9103362" cy="249258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005834" y="9130186"/>
            <a:ext cx="348727" cy="339202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eb.a.ebscohost.com/ehost/search/advanced?sid=ec6b8fdb-7d2d-40bb-a1d5-e83c4e526a6f@sessionmgr4007&amp;vid=0&amp;hid=4201" TargetMode="External"/><Relationship Id="rId3" Type="http://schemas.openxmlformats.org/officeDocument/2006/relationships/hyperlink" Target="Email%20Me" TargetMode="Externa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scholar.google.com" TargetMode="External"/><Relationship Id="rId3" Type="http://schemas.openxmlformats.org/officeDocument/2006/relationships/image" Target="../media/image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scholar.google.com/scholar?as_sdt=0,41&amp;hl=en&amp;sciodt=0,41&amp;cites=7345674132141152562&amp;scipsc=" TargetMode="External"/><Relationship Id="rId3" Type="http://schemas.openxmlformats.org/officeDocument/2006/relationships/image" Target="../media/image8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s://muse.jhu.edu/article/610532/summary" TargetMode="Externa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www.chicagomanualofstyle.org/16/ch14/ch14_toc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19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514094">
              <a:defRPr sz="7000"/>
            </a:lvl1pPr>
          </a:lstStyle>
          <a:p>
            <a:pPr/>
            <a:r>
              <a:t>The Research Rabbit Hole</a:t>
            </a:r>
          </a:p>
        </p:txBody>
      </p:sp>
      <p:sp>
        <p:nvSpPr>
          <p:cNvPr id="147" name="Shape 120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2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/>
            <a:r>
              <a:t>Choose a primary source from our readings.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2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7400"/>
            </a:lvl1pPr>
          </a:lstStyle>
          <a:p>
            <a:pPr/>
            <a:r>
              <a:t>Choose a peer reviewed article that cites it.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26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4">
              <a:defRPr sz="6300"/>
            </a:lvl1pPr>
          </a:lstStyle>
          <a:p>
            <a:pPr/>
            <a:r>
              <a:t>Choose another peer reviewed article that cites your first article.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28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56" name="Shape 129"/>
          <p:cNvSpPr txBox="1"/>
          <p:nvPr/>
        </p:nvSpPr>
        <p:spPr>
          <a:xfrm>
            <a:off x="898103" y="1874910"/>
            <a:ext cx="3442260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31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59" name="Shape 132"/>
          <p:cNvSpPr txBox="1"/>
          <p:nvPr/>
        </p:nvSpPr>
        <p:spPr>
          <a:xfrm>
            <a:off x="898104" y="1874910"/>
            <a:ext cx="3442259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60" name="Shape 133"/>
          <p:cNvSpPr txBox="1"/>
          <p:nvPr/>
        </p:nvSpPr>
        <p:spPr>
          <a:xfrm>
            <a:off x="652587" y="3733799"/>
            <a:ext cx="3933292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your first article (2)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39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63" name="Shape 140"/>
          <p:cNvSpPr txBox="1"/>
          <p:nvPr/>
        </p:nvSpPr>
        <p:spPr>
          <a:xfrm>
            <a:off x="898103" y="1874911"/>
            <a:ext cx="3442259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64" name="Shape 141"/>
          <p:cNvSpPr txBox="1"/>
          <p:nvPr/>
        </p:nvSpPr>
        <p:spPr>
          <a:xfrm>
            <a:off x="830209" y="3733799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A (2)</a:t>
            </a:r>
          </a:p>
        </p:txBody>
      </p:sp>
      <p:sp>
        <p:nvSpPr>
          <p:cNvPr id="165" name="Shape 142"/>
          <p:cNvSpPr txBox="1"/>
          <p:nvPr/>
        </p:nvSpPr>
        <p:spPr>
          <a:xfrm>
            <a:off x="830208" y="6311541"/>
            <a:ext cx="3578049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B  (3)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39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68" name="Shape 140"/>
          <p:cNvSpPr txBox="1"/>
          <p:nvPr/>
        </p:nvSpPr>
        <p:spPr>
          <a:xfrm>
            <a:off x="898103" y="1874911"/>
            <a:ext cx="3442259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69" name="Shape 141"/>
          <p:cNvSpPr txBox="1"/>
          <p:nvPr/>
        </p:nvSpPr>
        <p:spPr>
          <a:xfrm>
            <a:off x="830209" y="3733799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A (2)</a:t>
            </a:r>
          </a:p>
        </p:txBody>
      </p:sp>
      <p:sp>
        <p:nvSpPr>
          <p:cNvPr id="170" name="Shape 142"/>
          <p:cNvSpPr txBox="1"/>
          <p:nvPr/>
        </p:nvSpPr>
        <p:spPr>
          <a:xfrm>
            <a:off x="830208" y="6311541"/>
            <a:ext cx="3578049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B  (3)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39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73" name="Shape 140"/>
          <p:cNvSpPr txBox="1"/>
          <p:nvPr/>
        </p:nvSpPr>
        <p:spPr>
          <a:xfrm>
            <a:off x="898103" y="1874911"/>
            <a:ext cx="3442259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74" name="Shape 141"/>
          <p:cNvSpPr txBox="1"/>
          <p:nvPr/>
        </p:nvSpPr>
        <p:spPr>
          <a:xfrm>
            <a:off x="830209" y="3733799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A (2)</a:t>
            </a:r>
          </a:p>
        </p:txBody>
      </p:sp>
      <p:sp>
        <p:nvSpPr>
          <p:cNvPr id="175" name="Shape 142"/>
          <p:cNvSpPr txBox="1"/>
          <p:nvPr/>
        </p:nvSpPr>
        <p:spPr>
          <a:xfrm>
            <a:off x="830208" y="6311541"/>
            <a:ext cx="3578049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B  (3)</a:t>
            </a:r>
          </a:p>
        </p:txBody>
      </p:sp>
      <p:sp>
        <p:nvSpPr>
          <p:cNvPr id="176" name="Shape 151"/>
          <p:cNvSpPr/>
          <p:nvPr/>
        </p:nvSpPr>
        <p:spPr>
          <a:xfrm>
            <a:off x="4734485" y="2732100"/>
            <a:ext cx="680470" cy="231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5" h="21600" fill="norm" stroke="1" extrusionOk="0">
                <a:moveTo>
                  <a:pt x="3236" y="21600"/>
                </a:moveTo>
                <a:cubicBezTo>
                  <a:pt x="21600" y="14326"/>
                  <a:pt x="20521" y="7126"/>
                  <a:pt x="0" y="0"/>
                </a:cubicBezTo>
              </a:path>
            </a:pathLst>
          </a:custGeom>
          <a:ln w="12700">
            <a:solidFill>
              <a:srgbClr val="1A931F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77" name="Shape 149"/>
          <p:cNvSpPr/>
          <p:nvPr/>
        </p:nvSpPr>
        <p:spPr>
          <a:xfrm>
            <a:off x="5381527" y="3462904"/>
            <a:ext cx="1355913" cy="854262"/>
          </a:xfrm>
          <a:prstGeom prst="rightArrow">
            <a:avLst>
              <a:gd name="adj1" fmla="val 32000"/>
              <a:gd name="adj2" fmla="val 101583"/>
            </a:avLst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78" name="Shape 150"/>
          <p:cNvSpPr txBox="1"/>
          <p:nvPr/>
        </p:nvSpPr>
        <p:spPr>
          <a:xfrm>
            <a:off x="6456754" y="3293134"/>
            <a:ext cx="421264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Analyze relation </a:t>
            </a:r>
          </a:p>
          <a:p>
            <a:pPr/>
            <a:r>
              <a:t>of primary and A (4)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39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81" name="Shape 140"/>
          <p:cNvSpPr txBox="1"/>
          <p:nvPr/>
        </p:nvSpPr>
        <p:spPr>
          <a:xfrm>
            <a:off x="898103" y="1874911"/>
            <a:ext cx="3442259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82" name="Shape 141"/>
          <p:cNvSpPr txBox="1"/>
          <p:nvPr/>
        </p:nvSpPr>
        <p:spPr>
          <a:xfrm>
            <a:off x="830209" y="3733799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A (2)</a:t>
            </a:r>
          </a:p>
        </p:txBody>
      </p:sp>
      <p:sp>
        <p:nvSpPr>
          <p:cNvPr id="183" name="Shape 142"/>
          <p:cNvSpPr txBox="1"/>
          <p:nvPr/>
        </p:nvSpPr>
        <p:spPr>
          <a:xfrm>
            <a:off x="830208" y="6311541"/>
            <a:ext cx="3578049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B  (3)</a:t>
            </a:r>
          </a:p>
        </p:txBody>
      </p:sp>
      <p:sp>
        <p:nvSpPr>
          <p:cNvPr id="184" name="Shape 151"/>
          <p:cNvSpPr/>
          <p:nvPr/>
        </p:nvSpPr>
        <p:spPr>
          <a:xfrm>
            <a:off x="4734485" y="2732100"/>
            <a:ext cx="680470" cy="231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5" h="21600" fill="norm" stroke="1" extrusionOk="0">
                <a:moveTo>
                  <a:pt x="3236" y="21600"/>
                </a:moveTo>
                <a:cubicBezTo>
                  <a:pt x="21600" y="14326"/>
                  <a:pt x="20521" y="7126"/>
                  <a:pt x="0" y="0"/>
                </a:cubicBezTo>
              </a:path>
            </a:pathLst>
          </a:custGeom>
          <a:ln w="12700">
            <a:solidFill>
              <a:srgbClr val="1A931F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85" name="Shape 149"/>
          <p:cNvSpPr/>
          <p:nvPr/>
        </p:nvSpPr>
        <p:spPr>
          <a:xfrm>
            <a:off x="5381527" y="3462904"/>
            <a:ext cx="1355913" cy="854262"/>
          </a:xfrm>
          <a:prstGeom prst="rightArrow">
            <a:avLst>
              <a:gd name="adj1" fmla="val 32000"/>
              <a:gd name="adj2" fmla="val 101583"/>
            </a:avLst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86" name="Shape 150"/>
          <p:cNvSpPr txBox="1"/>
          <p:nvPr/>
        </p:nvSpPr>
        <p:spPr>
          <a:xfrm>
            <a:off x="6456754" y="3293134"/>
            <a:ext cx="421264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Analyze relation </a:t>
            </a:r>
          </a:p>
          <a:p>
            <a:pPr/>
            <a:r>
              <a:t>of primary and A (4)</a:t>
            </a:r>
          </a:p>
        </p:txBody>
      </p:sp>
      <p:sp>
        <p:nvSpPr>
          <p:cNvPr id="187" name="Shape 151"/>
          <p:cNvSpPr/>
          <p:nvPr/>
        </p:nvSpPr>
        <p:spPr>
          <a:xfrm>
            <a:off x="4402174" y="5683844"/>
            <a:ext cx="680470" cy="231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5" h="21600" fill="norm" stroke="1" extrusionOk="0">
                <a:moveTo>
                  <a:pt x="3236" y="21600"/>
                </a:moveTo>
                <a:cubicBezTo>
                  <a:pt x="21600" y="14326"/>
                  <a:pt x="20521" y="7126"/>
                  <a:pt x="0" y="0"/>
                </a:cubicBezTo>
              </a:path>
            </a:pathLst>
          </a:custGeom>
          <a:ln w="12700">
            <a:solidFill>
              <a:srgbClr val="1A931F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88" name="Shape 149"/>
          <p:cNvSpPr/>
          <p:nvPr/>
        </p:nvSpPr>
        <p:spPr>
          <a:xfrm>
            <a:off x="5238344" y="6414649"/>
            <a:ext cx="1355913" cy="854262"/>
          </a:xfrm>
          <a:prstGeom prst="rightArrow">
            <a:avLst>
              <a:gd name="adj1" fmla="val 32000"/>
              <a:gd name="adj2" fmla="val 101583"/>
            </a:avLst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89" name="Shape 150"/>
          <p:cNvSpPr txBox="1"/>
          <p:nvPr/>
        </p:nvSpPr>
        <p:spPr>
          <a:xfrm>
            <a:off x="6609499" y="6244880"/>
            <a:ext cx="348569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Analyze relation </a:t>
            </a:r>
          </a:p>
          <a:p>
            <a:pPr/>
            <a:r>
              <a:t>of A and B (4)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39"/>
          <p:cNvSpPr txBox="1"/>
          <p:nvPr>
            <p:ph type="title"/>
          </p:nvPr>
        </p:nvSpPr>
        <p:spPr>
          <a:xfrm>
            <a:off x="1074325" y="-58028"/>
            <a:ext cx="11099801" cy="2159001"/>
          </a:xfrm>
          <a:prstGeom prst="rect">
            <a:avLst/>
          </a:prstGeom>
        </p:spPr>
        <p:txBody>
          <a:bodyPr/>
          <a:lstStyle/>
          <a:p>
            <a:pPr/>
            <a:r>
              <a:t>Six elements:</a:t>
            </a:r>
          </a:p>
        </p:txBody>
      </p:sp>
      <p:sp>
        <p:nvSpPr>
          <p:cNvPr id="192" name="Shape 140"/>
          <p:cNvSpPr txBox="1"/>
          <p:nvPr/>
        </p:nvSpPr>
        <p:spPr>
          <a:xfrm>
            <a:off x="252557" y="1483146"/>
            <a:ext cx="3442260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 </a:t>
            </a:r>
          </a:p>
          <a:p>
            <a:pPr/>
            <a:r>
              <a:t> primary source </a:t>
            </a:r>
          </a:p>
          <a:p>
            <a:pPr/>
            <a:r>
              <a:t>worksheet (1)</a:t>
            </a:r>
          </a:p>
        </p:txBody>
      </p:sp>
      <p:sp>
        <p:nvSpPr>
          <p:cNvPr id="193" name="Shape 141"/>
          <p:cNvSpPr txBox="1"/>
          <p:nvPr/>
        </p:nvSpPr>
        <p:spPr>
          <a:xfrm>
            <a:off x="116769" y="3733799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A (2)</a:t>
            </a:r>
          </a:p>
        </p:txBody>
      </p:sp>
      <p:sp>
        <p:nvSpPr>
          <p:cNvPr id="194" name="Shape 142"/>
          <p:cNvSpPr txBox="1"/>
          <p:nvPr/>
        </p:nvSpPr>
        <p:spPr>
          <a:xfrm>
            <a:off x="184663" y="6869096"/>
            <a:ext cx="357804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Complete the</a:t>
            </a:r>
          </a:p>
          <a:p>
            <a:pPr/>
            <a:r>
              <a:t> scholarly article </a:t>
            </a:r>
          </a:p>
          <a:p>
            <a:pPr/>
            <a:r>
              <a:t>Worksheet for </a:t>
            </a:r>
          </a:p>
          <a:p>
            <a:pPr/>
            <a:r>
              <a:t>Article B  (3)</a:t>
            </a:r>
          </a:p>
        </p:txBody>
      </p:sp>
      <p:sp>
        <p:nvSpPr>
          <p:cNvPr id="195" name="Shape 151"/>
          <p:cNvSpPr/>
          <p:nvPr/>
        </p:nvSpPr>
        <p:spPr>
          <a:xfrm>
            <a:off x="3626735" y="2732099"/>
            <a:ext cx="680471" cy="231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5" h="21600" fill="norm" stroke="1" extrusionOk="0">
                <a:moveTo>
                  <a:pt x="3236" y="21600"/>
                </a:moveTo>
                <a:cubicBezTo>
                  <a:pt x="21600" y="14326"/>
                  <a:pt x="20521" y="7126"/>
                  <a:pt x="0" y="0"/>
                </a:cubicBezTo>
              </a:path>
            </a:pathLst>
          </a:custGeom>
          <a:ln w="12700">
            <a:solidFill>
              <a:srgbClr val="1A931F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96" name="Shape 149"/>
          <p:cNvSpPr/>
          <p:nvPr/>
        </p:nvSpPr>
        <p:spPr>
          <a:xfrm>
            <a:off x="4707198" y="3462904"/>
            <a:ext cx="1355913" cy="854262"/>
          </a:xfrm>
          <a:prstGeom prst="rightArrow">
            <a:avLst>
              <a:gd name="adj1" fmla="val 32000"/>
              <a:gd name="adj2" fmla="val 101583"/>
            </a:avLst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97" name="Shape 150"/>
          <p:cNvSpPr txBox="1"/>
          <p:nvPr/>
        </p:nvSpPr>
        <p:spPr>
          <a:xfrm>
            <a:off x="6037970" y="2503870"/>
            <a:ext cx="3111753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Analyze relation </a:t>
            </a:r>
          </a:p>
          <a:p>
            <a:pPr/>
            <a:r>
              <a:t>of primary and A (4)</a:t>
            </a:r>
          </a:p>
        </p:txBody>
      </p:sp>
      <p:sp>
        <p:nvSpPr>
          <p:cNvPr id="198" name="Shape 151"/>
          <p:cNvSpPr/>
          <p:nvPr/>
        </p:nvSpPr>
        <p:spPr>
          <a:xfrm>
            <a:off x="3902336" y="5683844"/>
            <a:ext cx="680470" cy="231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45" h="21600" fill="norm" stroke="1" extrusionOk="0">
                <a:moveTo>
                  <a:pt x="3236" y="21600"/>
                </a:moveTo>
                <a:cubicBezTo>
                  <a:pt x="21600" y="14326"/>
                  <a:pt x="20521" y="7126"/>
                  <a:pt x="0" y="0"/>
                </a:cubicBezTo>
              </a:path>
            </a:pathLst>
          </a:custGeom>
          <a:ln w="12700">
            <a:solidFill>
              <a:srgbClr val="1A931F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99" name="Shape 149"/>
          <p:cNvSpPr/>
          <p:nvPr/>
        </p:nvSpPr>
        <p:spPr>
          <a:xfrm>
            <a:off x="4707198" y="6414649"/>
            <a:ext cx="1355913" cy="854262"/>
          </a:xfrm>
          <a:prstGeom prst="rightArrow">
            <a:avLst>
              <a:gd name="adj1" fmla="val 32000"/>
              <a:gd name="adj2" fmla="val 101583"/>
            </a:avLst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00" name="Shape 150"/>
          <p:cNvSpPr txBox="1"/>
          <p:nvPr/>
        </p:nvSpPr>
        <p:spPr>
          <a:xfrm>
            <a:off x="6181153" y="6077035"/>
            <a:ext cx="2468551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Analyze relation </a:t>
            </a:r>
          </a:p>
          <a:p>
            <a:pPr/>
            <a:r>
              <a:t>of A and B (4)</a:t>
            </a:r>
          </a:p>
        </p:txBody>
      </p:sp>
      <p:sp>
        <p:nvSpPr>
          <p:cNvPr id="201" name="Shape 177"/>
          <p:cNvSpPr/>
          <p:nvPr/>
        </p:nvSpPr>
        <p:spPr>
          <a:xfrm>
            <a:off x="8379402" y="4370101"/>
            <a:ext cx="2072510" cy="1905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25400" dist="25400" dir="2388334">
              <a:srgbClr val="000000">
                <a:alpha val="7931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02" name="Shape 178"/>
          <p:cNvSpPr txBox="1"/>
          <p:nvPr/>
        </p:nvSpPr>
        <p:spPr>
          <a:xfrm>
            <a:off x="10394456" y="4515717"/>
            <a:ext cx="2663663" cy="447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Your own concluding argument about relation of elements 1-5</a:t>
            </a:r>
          </a:p>
          <a:p>
            <a:pPr/>
            <a:r>
              <a:t>(6)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Summary/Analysis/Argument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etting started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Getting started.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Research Rabbit Hole Clinic</a:t>
            </a:r>
          </a:p>
        </p:txBody>
      </p:sp>
      <p:sp>
        <p:nvSpPr>
          <p:cNvPr id="209" name="Subtitle 2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0732">
              <a:defRPr sz="5238"/>
            </a:lvl1pPr>
          </a:lstStyle>
          <a:p>
            <a:pPr/>
            <a:r>
              <a:t>1) Choose which primary text interests you. </a:t>
            </a:r>
          </a:p>
        </p:txBody>
      </p:sp>
      <p:pic>
        <p:nvPicPr>
          <p:cNvPr id="212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3921" y="2275839"/>
            <a:ext cx="6436958" cy="6436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00684">
              <a:defRPr sz="3387"/>
            </a:pPr>
            <a:r>
              <a:t>2) Search for that author/text on JSTOR/MLA Bibliography/Project MUSE, etc</a:t>
            </a:r>
            <a:br/>
          </a:p>
        </p:txBody>
      </p:sp>
      <p:pic>
        <p:nvPicPr>
          <p:cNvPr id="21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" y="3309390"/>
            <a:ext cx="11704322" cy="43698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3) Look through the results</a:t>
            </a:r>
          </a:p>
        </p:txBody>
      </p:sp>
      <p:sp>
        <p:nvSpPr>
          <p:cNvPr id="218" name="Content Placeholder 2"/>
          <p:cNvSpPr txBox="1"/>
          <p:nvPr>
            <p:ph type="body" sz="half" idx="1"/>
          </p:nvPr>
        </p:nvSpPr>
        <p:spPr>
          <a:xfrm>
            <a:off x="650239" y="2275840"/>
            <a:ext cx="5743788" cy="6436926"/>
          </a:xfrm>
          <a:prstGeom prst="rect">
            <a:avLst/>
          </a:prstGeom>
        </p:spPr>
        <p:txBody>
          <a:bodyPr/>
          <a:lstStyle/>
          <a:p>
            <a:pPr/>
            <a:r>
              <a:t>(You may want to sort results by date. At least one of your articles needs to be no more than 20 years old.) </a:t>
            </a:r>
          </a:p>
        </p:txBody>
      </p:sp>
      <p:pic>
        <p:nvPicPr>
          <p:cNvPr id="219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0773" y="3063402"/>
            <a:ext cx="5743788" cy="4861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3b) Look through the results</a:t>
            </a:r>
          </a:p>
        </p:txBody>
      </p:sp>
      <p:sp>
        <p:nvSpPr>
          <p:cNvPr id="222" name="Content Placeholder 2"/>
          <p:cNvSpPr txBox="1"/>
          <p:nvPr>
            <p:ph type="body" sz="half" idx="1"/>
          </p:nvPr>
        </p:nvSpPr>
        <p:spPr>
          <a:xfrm>
            <a:off x="650239" y="2275840"/>
            <a:ext cx="5743788" cy="6436926"/>
          </a:xfrm>
          <a:prstGeom prst="rect">
            <a:avLst/>
          </a:prstGeom>
        </p:spPr>
        <p:txBody>
          <a:bodyPr/>
          <a:lstStyle/>
          <a:p>
            <a:pPr/>
            <a:r>
              <a:t>(You may want to filter results.) </a:t>
            </a:r>
          </a:p>
        </p:txBody>
      </p:sp>
      <p:pic>
        <p:nvPicPr>
          <p:cNvPr id="223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694" y="2275839"/>
            <a:ext cx="3909946" cy="6436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0732">
              <a:defRPr sz="5238"/>
            </a:lvl1pPr>
          </a:lstStyle>
          <a:p>
            <a:pPr/>
            <a:r>
              <a:t>4) Identify a promising article, download it and skim it. </a:t>
            </a:r>
          </a:p>
        </p:txBody>
      </p:sp>
      <p:pic>
        <p:nvPicPr>
          <p:cNvPr id="226" name="Content Placeholder 6" descr="Content Placeholder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" y="4008140"/>
            <a:ext cx="11704322" cy="2972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(This stage involves trial and error.)</a:t>
            </a:r>
          </a:p>
        </p:txBody>
      </p:sp>
      <p:pic>
        <p:nvPicPr>
          <p:cNvPr id="22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rcRect l="0" t="8923" r="0" b="8923"/>
          <a:stretch>
            <a:fillRect/>
          </a:stretch>
        </p:blipFill>
        <p:spPr>
          <a:xfrm>
            <a:off x="650239" y="2275839"/>
            <a:ext cx="11704322" cy="6436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5) How to build your centipede</a:t>
            </a:r>
          </a:p>
        </p:txBody>
      </p:sp>
      <p:sp>
        <p:nvSpPr>
          <p:cNvPr id="232" name="Content Placeholder 2"/>
          <p:cNvSpPr txBox="1"/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/>
            <a:r>
              <a:t>One way</a:t>
            </a:r>
          </a:p>
          <a:p>
            <a:pPr lvl="1" marL="845003" indent="-387803">
              <a:spcBef>
                <a:spcPts val="900"/>
              </a:spcBef>
              <a:defRPr sz="3800"/>
            </a:pPr>
            <a:r>
              <a:t>Choose Article B/find article A/find primary. </a:t>
            </a:r>
          </a:p>
          <a:p>
            <a:pPr/>
            <a:r>
              <a:t>Another way</a:t>
            </a:r>
          </a:p>
          <a:p>
            <a:pPr lvl="1" marL="845003" indent="-387803">
              <a:spcBef>
                <a:spcPts val="900"/>
              </a:spcBef>
              <a:defRPr sz="3800"/>
            </a:pPr>
            <a:r>
              <a:t>Choose primary/find article A/find article B.</a:t>
            </a:r>
          </a:p>
          <a:p>
            <a:pPr/>
            <a:r>
              <a:t>Or even: </a:t>
            </a:r>
          </a:p>
          <a:p>
            <a:pPr lvl="1" marL="845003" indent="-387803">
              <a:spcBef>
                <a:spcPts val="900"/>
              </a:spcBef>
              <a:defRPr sz="3800"/>
            </a:pPr>
            <a:r>
              <a:t>Choose primary/find article B/find article 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6) Choosing a second article</a:t>
            </a:r>
          </a:p>
        </p:txBody>
      </p:sp>
      <p:sp>
        <p:nvSpPr>
          <p:cNvPr id="235" name="Content Placeholder 2"/>
          <p:cNvSpPr txBox="1"/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With the 2010 Parrish article, we could either a)find an article that Parrish cites in her essay on Ligon, or </a:t>
            </a:r>
          </a:p>
          <a:p>
            <a:pPr marL="0" indent="0">
              <a:buSzTx/>
              <a:buNone/>
            </a:pPr>
            <a:r>
              <a:t>b) find an article that cites Parrish’s essay.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59206">
              <a:defRPr sz="4644"/>
            </a:pPr>
            <a:r>
              <a:t>How would you find an article that Parrish cites? </a:t>
            </a:r>
            <a:br/>
          </a:p>
        </p:txBody>
      </p:sp>
      <p:pic>
        <p:nvPicPr>
          <p:cNvPr id="238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rcRect l="16538" t="0" r="16538" b="0"/>
          <a:stretch>
            <a:fillRect/>
          </a:stretch>
        </p:blipFill>
        <p:spPr>
          <a:xfrm>
            <a:off x="650239" y="2275839"/>
            <a:ext cx="5743788" cy="6436927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Content Placeholder 4"/>
          <p:cNvSpPr txBox="1"/>
          <p:nvPr>
            <p:ph type="body" sz="half" idx="1"/>
          </p:nvPr>
        </p:nvSpPr>
        <p:spPr>
          <a:xfrm>
            <a:off x="6610773" y="2275840"/>
            <a:ext cx="5743788" cy="6436926"/>
          </a:xfrm>
          <a:prstGeom prst="rect">
            <a:avLst/>
          </a:prstGeom>
        </p:spPr>
        <p:txBody>
          <a:bodyPr/>
          <a:lstStyle/>
          <a:p>
            <a:pPr/>
            <a:r>
              <a:t>Read the article / read the article’s notes.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Ok but what if I want to find an article that cites Parrish’s essay.?</a:t>
            </a:r>
          </a:p>
        </p:txBody>
      </p:sp>
      <p:sp>
        <p:nvSpPr>
          <p:cNvPr id="242" name="Content Placeholder 2"/>
          <p:cNvSpPr txBox="1"/>
          <p:nvPr>
            <p:ph type="body" sz="half" idx="1"/>
          </p:nvPr>
        </p:nvSpPr>
        <p:spPr>
          <a:xfrm>
            <a:off x="650239" y="2275840"/>
            <a:ext cx="5743788" cy="6436926"/>
          </a:xfrm>
          <a:prstGeom prst="rect">
            <a:avLst/>
          </a:prstGeom>
        </p:spPr>
        <p:txBody>
          <a:bodyPr/>
          <a:lstStyle/>
          <a:p>
            <a:pPr/>
            <a:r>
              <a:t>JSTOR?</a:t>
            </a:r>
          </a:p>
          <a:p>
            <a:pPr lvl="1" marL="862012" indent="-404812">
              <a:spcBef>
                <a:spcPts val="800"/>
              </a:spcBef>
              <a:defRPr sz="3400"/>
            </a:pPr>
            <a:r>
              <a:t>(A three year moving wall, so nothing after 2023 will be there)</a:t>
            </a:r>
          </a:p>
          <a:p>
            <a:pP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MLA International Bibliography </a:t>
            </a:r>
            <a:r>
              <a:t> (focused on literature</a:t>
            </a:r>
          </a:p>
          <a:p>
            <a:pPr/>
            <a:r>
              <a:t>Ask a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librarian</a:t>
            </a:r>
            <a:r>
              <a:t>! </a:t>
            </a:r>
          </a:p>
        </p:txBody>
      </p:sp>
      <p:sp>
        <p:nvSpPr>
          <p:cNvPr id="243" name="Content Placeholder 3"/>
          <p:cNvSpPr txBox="1"/>
          <p:nvPr/>
        </p:nvSpPr>
        <p:spPr>
          <a:xfrm>
            <a:off x="6675797" y="2275840"/>
            <a:ext cx="5613740" cy="6436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marL="465364" indent="-465364" algn="l" defTabSz="650240">
              <a:spcBef>
                <a:spcPts val="900"/>
              </a:spcBef>
              <a:buSzPct val="100000"/>
              <a:buFont typeface="Arial"/>
              <a:buChar char="•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Also Google Scholar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Google Scholar</a:t>
            </a:r>
          </a:p>
        </p:txBody>
      </p:sp>
      <p:pic>
        <p:nvPicPr>
          <p:cNvPr id="246" name="Content Placeholder 6" descr="Content Placeholder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239" y="3394602"/>
            <a:ext cx="11704322" cy="4199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on “cited by” link</a:t>
            </a:r>
          </a:p>
        </p:txBody>
      </p:sp>
      <p:sp>
        <p:nvSpPr>
          <p:cNvPr id="249" name="Content Placeholder 3"/>
          <p:cNvSpPr txBox="1"/>
          <p:nvPr>
            <p:ph type="body" sz="half" idx="1"/>
          </p:nvPr>
        </p:nvSpPr>
        <p:spPr>
          <a:xfrm>
            <a:off x="650239" y="2275840"/>
            <a:ext cx="5743788" cy="6436926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Five results</a:t>
            </a:r>
          </a:p>
        </p:txBody>
      </p:sp>
      <p:pic>
        <p:nvPicPr>
          <p:cNvPr id="250" name="Content Placeholder 5" descr="Content Placeholder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10773" y="2436148"/>
            <a:ext cx="5743788" cy="6116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0732">
              <a:defRPr sz="5238"/>
            </a:lvl1pPr>
          </a:lstStyle>
          <a:p>
            <a:pPr/>
            <a:r>
              <a:t>7) Back to kissing frogs, but only five of them. </a:t>
            </a:r>
          </a:p>
        </p:txBody>
      </p:sp>
      <p:sp>
        <p:nvSpPr>
          <p:cNvPr id="253" name="Content Placeholder 2"/>
          <p:cNvSpPr txBox="1"/>
          <p:nvPr>
            <p:ph type="body" sz="half" idx="1"/>
          </p:nvPr>
        </p:nvSpPr>
        <p:spPr>
          <a:xfrm>
            <a:off x="650239" y="2275840"/>
            <a:ext cx="5743788" cy="64369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tle 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8) We have a winner!</a:t>
            </a:r>
          </a:p>
        </p:txBody>
      </p:sp>
      <p:sp>
        <p:nvSpPr>
          <p:cNvPr id="256" name="Content Placeholder 5"/>
          <p:cNvSpPr txBox="1"/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Rebekah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Mitsein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. "Humanism and the Ingenious Machine: Richard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Ligon’s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 True and Exact History of the Island of Barbados." </a:t>
            </a:r>
            <a:r>
              <a:rPr i="1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Journal for Early Modern Cultural Studies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16, no. 1 (2016): 95-122. https://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muse.jhu.edu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/ (accessed January 28, 2017).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0732">
              <a:defRPr sz="5238"/>
            </a:lvl1pPr>
          </a:lstStyle>
          <a:p>
            <a:pPr/>
            <a:r>
              <a:t>9) Now you have what you need to write your proposal! </a:t>
            </a:r>
          </a:p>
        </p:txBody>
      </p:sp>
      <p:sp>
        <p:nvSpPr>
          <p:cNvPr id="259" name="Content Placeholder 2"/>
          <p:cNvSpPr txBox="1"/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Bonus: 	</a:t>
            </a:r>
          </a:p>
        </p:txBody>
      </p:sp>
      <p:sp>
        <p:nvSpPr>
          <p:cNvPr id="262" name="Content Placeholder 2"/>
          <p:cNvSpPr txBox="1"/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Here is the best resource for formatting citations in Chicago style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